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 id="262" r:id="rId8"/>
    <p:sldId id="263" r:id="rId9"/>
    <p:sldId id="266" r:id="rId10"/>
    <p:sldId id="265" r:id="rId11"/>
    <p:sldId id="267" r:id="rId12"/>
    <p:sldId id="268"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AE3D53-0721-4677-A7E8-FD053DF130A9}" v="585" dt="2021-05-29T01:03:09.9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jpeg>
</file>

<file path=ppt/media/image4.jpe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5/28/2021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tech4fresher.com/blockchain-technology-explained-with-infographics/" TargetMode="External"/><Relationship Id="rId2" Type="http://schemas.openxmlformats.org/officeDocument/2006/relationships/hyperlink" Target="https://blockgeeks.com/guides/blockchain-coding/"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464614" y="1783959"/>
            <a:ext cx="4087306" cy="2889114"/>
          </a:xfrm>
        </p:spPr>
        <p:txBody>
          <a:bodyPr anchor="b">
            <a:normAutofit/>
          </a:bodyPr>
          <a:lstStyle/>
          <a:p>
            <a:pPr algn="l"/>
            <a:r>
              <a:rPr lang="en-US" sz="5400">
                <a:cs typeface="Calibri Light"/>
              </a:rPr>
              <a:t>Blockchain</a:t>
            </a:r>
            <a:endParaRPr lang="en-US" sz="5400"/>
          </a:p>
        </p:txBody>
      </p:sp>
      <p:sp>
        <p:nvSpPr>
          <p:cNvPr id="3" name="Subtitle 2"/>
          <p:cNvSpPr>
            <a:spLocks noGrp="1"/>
          </p:cNvSpPr>
          <p:nvPr>
            <p:ph type="subTitle" idx="1"/>
          </p:nvPr>
        </p:nvSpPr>
        <p:spPr>
          <a:xfrm>
            <a:off x="7464612" y="4750893"/>
            <a:ext cx="4087305" cy="1147863"/>
          </a:xfrm>
        </p:spPr>
        <p:txBody>
          <a:bodyPr anchor="t">
            <a:normAutofit/>
          </a:bodyPr>
          <a:lstStyle/>
          <a:p>
            <a:pPr algn="l"/>
            <a:r>
              <a:rPr lang="en-US" sz="1900">
                <a:ea typeface="+mn-lt"/>
                <a:cs typeface="+mn-lt"/>
              </a:rPr>
              <a:t>A blockchain is a growing list of records called blocks which are interconnected by utilizing cryptography.</a:t>
            </a:r>
            <a:endParaRPr lang="en-US" sz="1900"/>
          </a:p>
        </p:txBody>
      </p:sp>
      <p:sp>
        <p:nvSpPr>
          <p:cNvPr id="8" name="Freeform: Shape 1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4" descr="A picture containing sky, blue&#10;&#10;Description automatically generated">
            <a:extLst>
              <a:ext uri="{FF2B5EF4-FFF2-40B4-BE49-F238E27FC236}">
                <a16:creationId xmlns:a16="http://schemas.microsoft.com/office/drawing/2014/main" id="{0530019E-5D5A-4988-8D4D-9BC3AA3BA1BB}"/>
              </a:ext>
            </a:extLst>
          </p:cNvPr>
          <p:cNvPicPr>
            <a:picLocks noChangeAspect="1"/>
          </p:cNvPicPr>
          <p:nvPr/>
        </p:nvPicPr>
        <p:blipFill rotWithShape="1">
          <a:blip r:embed="rId2"/>
          <a:srcRect l="21197" r="21154"/>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text&#10;&#10;Description automatically generated">
            <a:extLst>
              <a:ext uri="{FF2B5EF4-FFF2-40B4-BE49-F238E27FC236}">
                <a16:creationId xmlns:a16="http://schemas.microsoft.com/office/drawing/2014/main" id="{73DEC125-3E6A-4A17-A8DA-3C809BE168B7}"/>
              </a:ext>
            </a:extLst>
          </p:cNvPr>
          <p:cNvPicPr>
            <a:picLocks noChangeAspect="1"/>
          </p:cNvPicPr>
          <p:nvPr/>
        </p:nvPicPr>
        <p:blipFill>
          <a:blip r:embed="rId2"/>
          <a:stretch>
            <a:fillRect/>
          </a:stretch>
        </p:blipFill>
        <p:spPr>
          <a:xfrm>
            <a:off x="71718" y="92015"/>
            <a:ext cx="12057528" cy="6754651"/>
          </a:xfrm>
          <a:prstGeom prst="rect">
            <a:avLst/>
          </a:prstGeom>
        </p:spPr>
      </p:pic>
    </p:spTree>
    <p:extLst>
      <p:ext uri="{BB962C8B-B14F-4D97-AF65-F5344CB8AC3E}">
        <p14:creationId xmlns:p14="http://schemas.microsoft.com/office/powerpoint/2010/main" val="2378145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B0DF90E-6BAD-4E82-8FDF-717C9A357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a:extLst>
              <a:ext uri="{FF2B5EF4-FFF2-40B4-BE49-F238E27FC236}">
                <a16:creationId xmlns:a16="http://schemas.microsoft.com/office/drawing/2014/main" id="{13DCC859-0434-4BB8-B6C5-09C88AE698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08E7ACFB-B791-4C23-8B17-013FEDC09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extBox 1">
            <a:extLst>
              <a:ext uri="{FF2B5EF4-FFF2-40B4-BE49-F238E27FC236}">
                <a16:creationId xmlns:a16="http://schemas.microsoft.com/office/drawing/2014/main" id="{CF7AEE9E-83EF-4F14-90C0-2AA782E63F48}"/>
              </a:ext>
            </a:extLst>
          </p:cNvPr>
          <p:cNvSpPr txBox="1"/>
          <p:nvPr/>
        </p:nvSpPr>
        <p:spPr>
          <a:xfrm>
            <a:off x="833002" y="365125"/>
            <a:ext cx="10520702" cy="1325563"/>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400" kern="1200">
                <a:solidFill>
                  <a:schemeClr val="tx1"/>
                </a:solidFill>
                <a:latin typeface="+mj-lt"/>
                <a:ea typeface="+mj-ea"/>
                <a:cs typeface="+mj-cs"/>
              </a:rPr>
              <a:t>Blockchain Coding: Conclusion</a:t>
            </a:r>
          </a:p>
          <a:p>
            <a:pPr>
              <a:lnSpc>
                <a:spcPct val="90000"/>
              </a:lnSpc>
              <a:spcBef>
                <a:spcPct val="0"/>
              </a:spcBef>
              <a:spcAft>
                <a:spcPts val="600"/>
              </a:spcAft>
            </a:pPr>
            <a:endParaRPr lang="en-US" sz="4400" kern="1200">
              <a:solidFill>
                <a:schemeClr val="tx1"/>
              </a:solidFill>
              <a:latin typeface="+mj-lt"/>
              <a:ea typeface="+mj-ea"/>
              <a:cs typeface="+mj-cs"/>
            </a:endParaRPr>
          </a:p>
        </p:txBody>
      </p:sp>
      <p:sp>
        <p:nvSpPr>
          <p:cNvPr id="3" name="TextBox 2">
            <a:extLst>
              <a:ext uri="{FF2B5EF4-FFF2-40B4-BE49-F238E27FC236}">
                <a16:creationId xmlns:a16="http://schemas.microsoft.com/office/drawing/2014/main" id="{26ED8E63-EDCF-458E-A33C-B58490E574AF}"/>
              </a:ext>
            </a:extLst>
          </p:cNvPr>
          <p:cNvSpPr txBox="1"/>
          <p:nvPr/>
        </p:nvSpPr>
        <p:spPr>
          <a:xfrm>
            <a:off x="838200" y="2022475"/>
            <a:ext cx="10515600" cy="27765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spcAft>
                <a:spcPts val="600"/>
              </a:spcAft>
            </a:pPr>
            <a:r>
              <a:rPr lang="en-US" sz="2800">
                <a:ea typeface="+mn-lt"/>
                <a:cs typeface="+mn-lt"/>
              </a:rPr>
              <a:t>It is practically difficult to corrupt a blockchain because data is shared and constantly accommodated by thousands, even a huge number of PCs, and blockchain has no single point of failure. If one node goes down, it is not a problem since the various nodes have a duplicate of the ledger.</a:t>
            </a:r>
            <a:endParaRPr lang="en-US" sz="2800"/>
          </a:p>
        </p:txBody>
      </p:sp>
      <p:sp>
        <p:nvSpPr>
          <p:cNvPr id="4" name="TextBox 3">
            <a:extLst>
              <a:ext uri="{FF2B5EF4-FFF2-40B4-BE49-F238E27FC236}">
                <a16:creationId xmlns:a16="http://schemas.microsoft.com/office/drawing/2014/main" id="{A57796E4-F7D1-455B-A101-7EFE4B6C75F1}"/>
              </a:ext>
            </a:extLst>
          </p:cNvPr>
          <p:cNvSpPr txBox="1"/>
          <p:nvPr/>
        </p:nvSpPr>
        <p:spPr>
          <a:xfrm>
            <a:off x="829235" y="4168495"/>
            <a:ext cx="10515600" cy="13271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sz="2800">
                <a:ea typeface="+mn-lt"/>
                <a:cs typeface="+mn-lt"/>
              </a:rPr>
              <a:t>As the world becomes more and more decentralized and blockchain becomes more and more mainstream, the future for you is definitely limitless.</a:t>
            </a:r>
            <a:endParaRPr lang="en-US" sz="2800"/>
          </a:p>
        </p:txBody>
      </p:sp>
    </p:spTree>
    <p:extLst>
      <p:ext uri="{BB962C8B-B14F-4D97-AF65-F5344CB8AC3E}">
        <p14:creationId xmlns:p14="http://schemas.microsoft.com/office/powerpoint/2010/main" val="139422360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25DD9F-4D55-42C2-95BE-2D678226927A}"/>
              </a:ext>
            </a:extLst>
          </p:cNvPr>
          <p:cNvSpPr txBox="1"/>
          <p:nvPr/>
        </p:nvSpPr>
        <p:spPr>
          <a:xfrm>
            <a:off x="838200" y="365125"/>
            <a:ext cx="10515600" cy="1325563"/>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400" kern="1200">
                <a:solidFill>
                  <a:schemeClr val="tx1"/>
                </a:solidFill>
                <a:latin typeface="+mj-lt"/>
                <a:ea typeface="+mj-ea"/>
                <a:cs typeface="+mj-cs"/>
              </a:rPr>
              <a:t>Sources</a:t>
            </a:r>
          </a:p>
        </p:txBody>
      </p:sp>
      <p:sp>
        <p:nvSpPr>
          <p:cNvPr id="3" name="TextBox 2">
            <a:extLst>
              <a:ext uri="{FF2B5EF4-FFF2-40B4-BE49-F238E27FC236}">
                <a16:creationId xmlns:a16="http://schemas.microsoft.com/office/drawing/2014/main" id="{F462C26B-A8B5-41D9-8910-4F0F266EE977}"/>
              </a:ext>
            </a:extLst>
          </p:cNvPr>
          <p:cNvSpPr txBox="1"/>
          <p:nvPr/>
        </p:nvSpPr>
        <p:spPr>
          <a:xfrm>
            <a:off x="838200" y="1825625"/>
            <a:ext cx="5418138" cy="43513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spcAft>
                <a:spcPts val="600"/>
              </a:spcAft>
            </a:pPr>
            <a:r>
              <a:rPr lang="en-US" sz="2800">
                <a:ea typeface="+mn-lt"/>
                <a:cs typeface="+mn-lt"/>
                <a:hlinkClick r:id="rId2"/>
              </a:rPr>
              <a:t>Blockchain Coding: The Many different Languages You Need! - Blockgeeks</a:t>
            </a:r>
            <a:endParaRPr lang="en-US" sz="2800">
              <a:ea typeface="+mn-lt"/>
              <a:cs typeface="+mn-lt"/>
            </a:endParaRPr>
          </a:p>
        </p:txBody>
      </p:sp>
      <p:sp>
        <p:nvSpPr>
          <p:cNvPr id="4" name="TextBox 3">
            <a:extLst>
              <a:ext uri="{FF2B5EF4-FFF2-40B4-BE49-F238E27FC236}">
                <a16:creationId xmlns:a16="http://schemas.microsoft.com/office/drawing/2014/main" id="{220C7858-1430-463C-9F83-325AC9C076D8}"/>
              </a:ext>
            </a:extLst>
          </p:cNvPr>
          <p:cNvSpPr txBox="1"/>
          <p:nvPr/>
        </p:nvSpPr>
        <p:spPr>
          <a:xfrm>
            <a:off x="6326188" y="1825625"/>
            <a:ext cx="5026025" cy="43513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spcAft>
                <a:spcPts val="600"/>
              </a:spcAft>
            </a:pPr>
            <a:r>
              <a:rPr lang="en-US" sz="2800">
                <a:ea typeface="+mn-lt"/>
                <a:cs typeface="+mn-lt"/>
                <a:hlinkClick r:id="rId3"/>
              </a:rPr>
              <a:t>Blockchain Technology Explained (With Infographic) - Tech4Fresher</a:t>
            </a:r>
            <a:endParaRPr lang="en-US" sz="2800"/>
          </a:p>
        </p:txBody>
      </p:sp>
    </p:spTree>
    <p:extLst>
      <p:ext uri="{BB962C8B-B14F-4D97-AF65-F5344CB8AC3E}">
        <p14:creationId xmlns:p14="http://schemas.microsoft.com/office/powerpoint/2010/main" val="1517919559"/>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a:extLst>
              <a:ext uri="{FF2B5EF4-FFF2-40B4-BE49-F238E27FC236}">
                <a16:creationId xmlns:a16="http://schemas.microsoft.com/office/drawing/2014/main" id="{6EFFF4A2-EB01-4738-9824-8D9A72A51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picture containing whiteboard&#10;&#10;Description automatically generated">
            <a:extLst>
              <a:ext uri="{FF2B5EF4-FFF2-40B4-BE49-F238E27FC236}">
                <a16:creationId xmlns:a16="http://schemas.microsoft.com/office/drawing/2014/main" id="{23E9BA1F-3CC6-4E0B-8E8B-1A133CB0D83E}"/>
              </a:ext>
            </a:extLst>
          </p:cNvPr>
          <p:cNvPicPr>
            <a:picLocks noChangeAspect="1"/>
          </p:cNvPicPr>
          <p:nvPr/>
        </p:nvPicPr>
        <p:blipFill>
          <a:blip r:embed="rId2"/>
          <a:stretch>
            <a:fillRect/>
          </a:stretch>
        </p:blipFill>
        <p:spPr>
          <a:xfrm>
            <a:off x="643467" y="1002992"/>
            <a:ext cx="10898562" cy="2561162"/>
          </a:xfrm>
          <a:prstGeom prst="rect">
            <a:avLst/>
          </a:prstGeom>
        </p:spPr>
      </p:pic>
      <p:sp>
        <p:nvSpPr>
          <p:cNvPr id="17" name="Rectangle 16">
            <a:extLst>
              <a:ext uri="{FF2B5EF4-FFF2-40B4-BE49-F238E27FC236}">
                <a16:creationId xmlns:a16="http://schemas.microsoft.com/office/drawing/2014/main" id="{23D97D8B-CFC5-431A-AA32-93C4522A6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FF0DF3F-E04E-4798-B057-AF7FE0931B5C}"/>
              </a:ext>
            </a:extLst>
          </p:cNvPr>
          <p:cNvSpPr txBox="1"/>
          <p:nvPr/>
        </p:nvSpPr>
        <p:spPr>
          <a:xfrm>
            <a:off x="969264" y="4535424"/>
            <a:ext cx="3685032" cy="158616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Bef>
                <a:spcPct val="0"/>
              </a:spcBef>
              <a:spcAft>
                <a:spcPts val="600"/>
              </a:spcAft>
            </a:pPr>
            <a:r>
              <a:rPr lang="en-US" sz="3400" kern="1200">
                <a:solidFill>
                  <a:schemeClr val="bg1"/>
                </a:solidFill>
                <a:latin typeface="+mj-lt"/>
                <a:ea typeface="+mj-ea"/>
                <a:cs typeface="+mj-cs"/>
              </a:rPr>
              <a:t>Example (4)</a:t>
            </a:r>
          </a:p>
        </p:txBody>
      </p:sp>
      <p:sp>
        <p:nvSpPr>
          <p:cNvPr id="3" name="TextBox 2">
            <a:extLst>
              <a:ext uri="{FF2B5EF4-FFF2-40B4-BE49-F238E27FC236}">
                <a16:creationId xmlns:a16="http://schemas.microsoft.com/office/drawing/2014/main" id="{53B7E118-BD59-4CFF-B103-518E4E21B89F}"/>
              </a:ext>
            </a:extLst>
          </p:cNvPr>
          <p:cNvSpPr txBox="1"/>
          <p:nvPr/>
        </p:nvSpPr>
        <p:spPr>
          <a:xfrm>
            <a:off x="5074920" y="4535423"/>
            <a:ext cx="4930626" cy="1586163"/>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1400">
                <a:solidFill>
                  <a:schemeClr val="bg1"/>
                </a:solidFill>
              </a:rPr>
              <a:t>A blockchain is basically a chain of blocks which contain data. It is basically a glorified linked list. However, what makes it so special? </a:t>
            </a:r>
            <a:r>
              <a:rPr lang="en-US" sz="1400" b="1">
                <a:solidFill>
                  <a:schemeClr val="bg1"/>
                </a:solidFill>
              </a:rPr>
              <a:t>A blockchain is immutable.</a:t>
            </a:r>
            <a:r>
              <a:rPr lang="en-US" sz="1400">
                <a:solidFill>
                  <a:schemeClr val="bg1"/>
                </a:solidFill>
              </a:rPr>
              <a:t> </a:t>
            </a:r>
            <a:r>
              <a:rPr lang="en-US" sz="1400" b="1">
                <a:solidFill>
                  <a:schemeClr val="bg1"/>
                </a:solidFill>
              </a:rPr>
              <a:t>Meaning, once a data goes inside a block, it can never be changed. How does a blockchain attain immutability? It is because of a simple but ingenious mechanism called “hashing”.</a:t>
            </a:r>
            <a:endParaRPr lang="en-US" sz="1400">
              <a:solidFill>
                <a:schemeClr val="bg1"/>
              </a:solidFill>
            </a:endParaRPr>
          </a:p>
        </p:txBody>
      </p:sp>
      <p:grpSp>
        <p:nvGrpSpPr>
          <p:cNvPr id="19" name="Group 18">
            <a:extLst>
              <a:ext uri="{FF2B5EF4-FFF2-40B4-BE49-F238E27FC236}">
                <a16:creationId xmlns:a16="http://schemas.microsoft.com/office/drawing/2014/main" id="{F91EAA54-AC0A-4AEF-ACE5-B1DD3DC817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08171" y="4821439"/>
            <a:ext cx="1128382" cy="847206"/>
            <a:chOff x="8183879" y="1000124"/>
            <a:chExt cx="1562267" cy="1172973"/>
          </a:xfrm>
        </p:grpSpPr>
        <p:sp>
          <p:nvSpPr>
            <p:cNvPr id="20" name="Freeform 5">
              <a:extLst>
                <a:ext uri="{FF2B5EF4-FFF2-40B4-BE49-F238E27FC236}">
                  <a16:creationId xmlns:a16="http://schemas.microsoft.com/office/drawing/2014/main" id="{57EE6F04-B543-44E1-BA29-3DD44C5AED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1" name="Freeform 5">
              <a:extLst>
                <a:ext uri="{FF2B5EF4-FFF2-40B4-BE49-F238E27FC236}">
                  <a16:creationId xmlns:a16="http://schemas.microsoft.com/office/drawing/2014/main" id="{D5559A4F-CFAC-4ECC-B04A-670D559B960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08333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bstract background of data">
            <a:extLst>
              <a:ext uri="{FF2B5EF4-FFF2-40B4-BE49-F238E27FC236}">
                <a16:creationId xmlns:a16="http://schemas.microsoft.com/office/drawing/2014/main" id="{C9A637B6-DAFF-4EDC-94D8-8596E3FAC339}"/>
              </a:ext>
            </a:extLst>
          </p:cNvPr>
          <p:cNvPicPr>
            <a:picLocks noChangeAspect="1"/>
          </p:cNvPicPr>
          <p:nvPr/>
        </p:nvPicPr>
        <p:blipFill rotWithShape="1">
          <a:blip r:embed="rId2"/>
          <a:srcRect l="3951" r="16736" b="-2"/>
          <a:stretch/>
        </p:blipFill>
        <p:spPr>
          <a:xfrm>
            <a:off x="1" y="10"/>
            <a:ext cx="9669642"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6F054D54-D261-4A2D-A234-573ECBE34ECA}"/>
              </a:ext>
            </a:extLst>
          </p:cNvPr>
          <p:cNvSpPr txBox="1"/>
          <p:nvPr/>
        </p:nvSpPr>
        <p:spPr>
          <a:xfrm>
            <a:off x="7531610" y="365125"/>
            <a:ext cx="3822189" cy="1899912"/>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000">
                <a:latin typeface="+mj-lt"/>
                <a:ea typeface="+mj-ea"/>
                <a:cs typeface="+mj-cs"/>
              </a:rPr>
              <a:t>History of blockchain</a:t>
            </a:r>
          </a:p>
        </p:txBody>
      </p:sp>
      <p:sp>
        <p:nvSpPr>
          <p:cNvPr id="5" name="TextBox 4">
            <a:extLst>
              <a:ext uri="{FF2B5EF4-FFF2-40B4-BE49-F238E27FC236}">
                <a16:creationId xmlns:a16="http://schemas.microsoft.com/office/drawing/2014/main" id="{06A0130C-958A-44FE-907B-944A390C1371}"/>
              </a:ext>
            </a:extLst>
          </p:cNvPr>
          <p:cNvSpPr txBox="1"/>
          <p:nvPr/>
        </p:nvSpPr>
        <p:spPr>
          <a:xfrm>
            <a:off x="7531610" y="2434201"/>
            <a:ext cx="3822189" cy="374276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000"/>
              <a:t>Blockchain was invented by a person (or group of people) using the name </a:t>
            </a:r>
            <a:r>
              <a:rPr lang="en-US" sz="2000" b="1"/>
              <a:t>Satoshi Nakamoto in 2008</a:t>
            </a:r>
            <a:r>
              <a:rPr lang="en-US" sz="2000"/>
              <a:t> to serve as the public transaction ledger of the cryptocurrency bitcoin. The identity of Satoshi Nakamoto is unknown.</a:t>
            </a:r>
          </a:p>
        </p:txBody>
      </p:sp>
    </p:spTree>
    <p:extLst>
      <p:ext uri="{BB962C8B-B14F-4D97-AF65-F5344CB8AC3E}">
        <p14:creationId xmlns:p14="http://schemas.microsoft.com/office/powerpoint/2010/main" val="1475585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9">
            <a:extLst>
              <a:ext uri="{FF2B5EF4-FFF2-40B4-BE49-F238E27FC236}">
                <a16:creationId xmlns:a16="http://schemas.microsoft.com/office/drawing/2014/main" id="{ECE1DA53-9811-4831-9BFB-3E8658F08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B9DC717-775C-44D1-83C1-F3849A29F482}"/>
              </a:ext>
            </a:extLst>
          </p:cNvPr>
          <p:cNvSpPr txBox="1"/>
          <p:nvPr/>
        </p:nvSpPr>
        <p:spPr>
          <a:xfrm>
            <a:off x="6190910" y="552906"/>
            <a:ext cx="4992906" cy="167490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000"/>
              <a:t>Benefits of Blockchain</a:t>
            </a:r>
          </a:p>
        </p:txBody>
      </p:sp>
      <p:pic>
        <p:nvPicPr>
          <p:cNvPr id="14" name="Picture 15">
            <a:extLst>
              <a:ext uri="{FF2B5EF4-FFF2-40B4-BE49-F238E27FC236}">
                <a16:creationId xmlns:a16="http://schemas.microsoft.com/office/drawing/2014/main" id="{26BA4114-C237-4266-BA9D-B9623DC3D39C}"/>
              </a:ext>
            </a:extLst>
          </p:cNvPr>
          <p:cNvPicPr>
            <a:picLocks noChangeAspect="1"/>
          </p:cNvPicPr>
          <p:nvPr/>
        </p:nvPicPr>
        <p:blipFill rotWithShape="1">
          <a:blip r:embed="rId2"/>
          <a:srcRect r="-1" b="260"/>
          <a:stretch/>
        </p:blipFill>
        <p:spPr>
          <a:xfrm>
            <a:off x="182881" y="2405149"/>
            <a:ext cx="11834494" cy="4278819"/>
          </a:xfrm>
          <a:prstGeom prst="rect">
            <a:avLst/>
          </a:prstGeom>
        </p:spPr>
      </p:pic>
    </p:spTree>
    <p:extLst>
      <p:ext uri="{BB962C8B-B14F-4D97-AF65-F5344CB8AC3E}">
        <p14:creationId xmlns:p14="http://schemas.microsoft.com/office/powerpoint/2010/main" val="2478852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3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A8FF4EE-CD1E-4657-9F46-B66F5EEB3851}"/>
              </a:ext>
            </a:extLst>
          </p:cNvPr>
          <p:cNvSpPr txBox="1"/>
          <p:nvPr/>
        </p:nvSpPr>
        <p:spPr>
          <a:xfrm>
            <a:off x="699713" y="248038"/>
            <a:ext cx="7063721" cy="115920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000" kern="1200">
                <a:solidFill>
                  <a:srgbClr val="FFFFFF"/>
                </a:solidFill>
                <a:latin typeface="+mj-lt"/>
                <a:ea typeface="+mj-ea"/>
                <a:cs typeface="+mj-cs"/>
              </a:rPr>
              <a:t>Uses of Blockchain</a:t>
            </a:r>
          </a:p>
        </p:txBody>
      </p:sp>
      <p:pic>
        <p:nvPicPr>
          <p:cNvPr id="3" name="Picture 3">
            <a:extLst>
              <a:ext uri="{FF2B5EF4-FFF2-40B4-BE49-F238E27FC236}">
                <a16:creationId xmlns:a16="http://schemas.microsoft.com/office/drawing/2014/main" id="{ECCCED4B-7059-4FA0-AA0C-D841A091424A}"/>
              </a:ext>
            </a:extLst>
          </p:cNvPr>
          <p:cNvPicPr>
            <a:picLocks noChangeAspect="1"/>
          </p:cNvPicPr>
          <p:nvPr/>
        </p:nvPicPr>
        <p:blipFill rotWithShape="1">
          <a:blip r:embed="rId2"/>
          <a:srcRect r="1100" b="-2"/>
          <a:stretch/>
        </p:blipFill>
        <p:spPr>
          <a:xfrm>
            <a:off x="1485425" y="1966293"/>
            <a:ext cx="9221149" cy="4452160"/>
          </a:xfrm>
          <a:prstGeom prst="rect">
            <a:avLst/>
          </a:prstGeom>
        </p:spPr>
      </p:pic>
    </p:spTree>
    <p:extLst>
      <p:ext uri="{BB962C8B-B14F-4D97-AF65-F5344CB8AC3E}">
        <p14:creationId xmlns:p14="http://schemas.microsoft.com/office/powerpoint/2010/main" val="2100738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3391C1-086A-4615-81B8-19E40051989F}"/>
              </a:ext>
            </a:extLst>
          </p:cNvPr>
          <p:cNvSpPr txBox="1"/>
          <p:nvPr/>
        </p:nvSpPr>
        <p:spPr>
          <a:xfrm>
            <a:off x="804673" y="1445494"/>
            <a:ext cx="3616856" cy="4376572"/>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800" kern="1200">
                <a:solidFill>
                  <a:schemeClr val="tx1"/>
                </a:solidFill>
                <a:latin typeface="+mj-lt"/>
                <a:ea typeface="+mj-ea"/>
                <a:cs typeface="+mj-cs"/>
              </a:rPr>
              <a:t>Deterministic behavior</a:t>
            </a:r>
          </a:p>
        </p:txBody>
      </p:sp>
      <p:sp>
        <p:nvSpPr>
          <p:cNvPr id="5"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403EE8D-74D5-4369-82F1-19F9729A54E5}"/>
              </a:ext>
            </a:extLst>
          </p:cNvPr>
          <p:cNvSpPr txBox="1"/>
          <p:nvPr/>
        </p:nvSpPr>
        <p:spPr>
          <a:xfrm>
            <a:off x="6096000" y="1399032"/>
            <a:ext cx="5501834" cy="447141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200">
                <a:solidFill>
                  <a:schemeClr val="bg1"/>
                </a:solidFill>
              </a:rPr>
              <a:t>What is deterministic behavior?</a:t>
            </a:r>
          </a:p>
          <a:p>
            <a:pPr indent="-228600">
              <a:lnSpc>
                <a:spcPct val="90000"/>
              </a:lnSpc>
              <a:spcAft>
                <a:spcPts val="600"/>
              </a:spcAft>
              <a:buFont typeface="Arial" panose="020B0604020202020204" pitchFamily="34" charset="0"/>
              <a:buChar char="•"/>
            </a:pPr>
            <a:r>
              <a:rPr lang="en-US" sz="2200">
                <a:solidFill>
                  <a:schemeClr val="bg1"/>
                </a:solidFill>
              </a:rPr>
              <a:t>If A + B = C, then no matter what the circumstances, A+B will always be equal to C. That is called deterministic behavior.</a:t>
            </a:r>
          </a:p>
          <a:p>
            <a:pPr indent="-228600">
              <a:lnSpc>
                <a:spcPct val="90000"/>
              </a:lnSpc>
              <a:spcAft>
                <a:spcPts val="600"/>
              </a:spcAft>
              <a:buFont typeface="Arial" panose="020B0604020202020204" pitchFamily="34" charset="0"/>
              <a:buChar char="•"/>
            </a:pPr>
            <a:r>
              <a:rPr lang="en-US" sz="2200">
                <a:solidFill>
                  <a:schemeClr val="bg1"/>
                </a:solidFill>
              </a:rPr>
              <a:t>Hash functions are deterministic, meaning A’s hash will always be H(A).</a:t>
            </a:r>
          </a:p>
          <a:p>
            <a:pPr indent="-228600">
              <a:lnSpc>
                <a:spcPct val="90000"/>
              </a:lnSpc>
              <a:spcAft>
                <a:spcPts val="600"/>
              </a:spcAft>
              <a:buFont typeface="Arial" panose="020B0604020202020204" pitchFamily="34" charset="0"/>
              <a:buChar char="•"/>
            </a:pPr>
            <a:r>
              <a:rPr lang="en-US" sz="2200">
                <a:solidFill>
                  <a:schemeClr val="bg1"/>
                </a:solidFill>
              </a:rPr>
              <a:t>So, in blockchain development, all transaction operations must be deterministic. You cannot have a transaction that behaves one way and then behaves another way the next day. Similarly, you cannot have smart contracts that work in two different ways in two different machines.</a:t>
            </a:r>
          </a:p>
          <a:p>
            <a:pPr indent="-228600">
              <a:lnSpc>
                <a:spcPct val="90000"/>
              </a:lnSpc>
              <a:spcAft>
                <a:spcPts val="600"/>
              </a:spcAft>
              <a:buFont typeface="Arial" panose="020B0604020202020204" pitchFamily="34" charset="0"/>
              <a:buChar char="•"/>
            </a:pPr>
            <a:endParaRPr lang="en-US" sz="2200">
              <a:solidFill>
                <a:schemeClr val="bg1"/>
              </a:solidFill>
            </a:endParaRPr>
          </a:p>
        </p:txBody>
      </p:sp>
    </p:spTree>
    <p:extLst>
      <p:ext uri="{BB962C8B-B14F-4D97-AF65-F5344CB8AC3E}">
        <p14:creationId xmlns:p14="http://schemas.microsoft.com/office/powerpoint/2010/main" val="2512052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3D7FDD8-9EE5-45CD-B751-C377981911E8}"/>
              </a:ext>
            </a:extLst>
          </p:cNvPr>
          <p:cNvSpPr txBox="1"/>
          <p:nvPr/>
        </p:nvSpPr>
        <p:spPr>
          <a:xfrm>
            <a:off x="466722" y="586855"/>
            <a:ext cx="3201366" cy="3387497"/>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r">
              <a:lnSpc>
                <a:spcPct val="90000"/>
              </a:lnSpc>
              <a:spcBef>
                <a:spcPct val="0"/>
              </a:spcBef>
              <a:spcAft>
                <a:spcPts val="600"/>
              </a:spcAft>
            </a:pPr>
            <a:r>
              <a:rPr lang="en-US" sz="4000" kern="1200">
                <a:solidFill>
                  <a:srgbClr val="FFFFFF"/>
                </a:solidFill>
                <a:latin typeface="+mj-lt"/>
                <a:ea typeface="+mj-ea"/>
                <a:cs typeface="+mj-cs"/>
              </a:rPr>
              <a:t>Examples (1)</a:t>
            </a:r>
          </a:p>
        </p:txBody>
      </p:sp>
      <p:sp>
        <p:nvSpPr>
          <p:cNvPr id="3" name="TextBox 2">
            <a:extLst>
              <a:ext uri="{FF2B5EF4-FFF2-40B4-BE49-F238E27FC236}">
                <a16:creationId xmlns:a16="http://schemas.microsoft.com/office/drawing/2014/main" id="{2AFB58BF-7DBA-421E-88C0-D98E118A521E}"/>
              </a:ext>
            </a:extLst>
          </p:cNvPr>
          <p:cNvSpPr txBox="1"/>
          <p:nvPr/>
        </p:nvSpPr>
        <p:spPr>
          <a:xfrm>
            <a:off x="4810259" y="649480"/>
            <a:ext cx="6555347" cy="5546047"/>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000"/>
              <a:t>#include &lt;iostream.h&gt;
main()
{
cout &lt;&lt; "Hello World!";
</a:t>
            </a:r>
            <a:r>
              <a:rPr lang="en-US" sz="2000" b="1"/>
              <a:t>return</a:t>
            </a:r>
            <a:r>
              <a:rPr lang="en-US" sz="2000"/>
              <a:t> </a:t>
            </a:r>
            <a:r>
              <a:rPr lang="en-US" sz="2000" b="1"/>
              <a:t>0</a:t>
            </a:r>
            <a:r>
              <a:rPr lang="en-US" sz="2000"/>
              <a:t>;
}</a:t>
            </a:r>
          </a:p>
        </p:txBody>
      </p:sp>
      <p:sp>
        <p:nvSpPr>
          <p:cNvPr id="4" name="TextBox 3">
            <a:extLst>
              <a:ext uri="{FF2B5EF4-FFF2-40B4-BE49-F238E27FC236}">
                <a16:creationId xmlns:a16="http://schemas.microsoft.com/office/drawing/2014/main" id="{EFC39E3F-64A6-44F6-B0A8-FF2F0A39323F}"/>
              </a:ext>
            </a:extLst>
          </p:cNvPr>
          <p:cNvSpPr txBox="1"/>
          <p:nvPr/>
        </p:nvSpPr>
        <p:spPr>
          <a:xfrm>
            <a:off x="8667750" y="1343585"/>
            <a:ext cx="2743200" cy="42011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a:ea typeface="+mn-lt"/>
                <a:cs typeface="+mn-lt"/>
              </a:rPr>
              <a:t>This code will print” Hello World!”</a:t>
            </a:r>
            <a:endParaRPr lang="en-US"/>
          </a:p>
          <a:p>
            <a:pPr>
              <a:spcAft>
                <a:spcPts val="600"/>
              </a:spcAft>
            </a:pPr>
            <a:r>
              <a:rPr lang="en-US">
                <a:ea typeface="+mn-lt"/>
                <a:cs typeface="+mn-lt"/>
              </a:rPr>
              <a:t>So, why do people still use C++ for coding? Surely there are way more glamorous languages now, why do people still insist on going back to C++? Why is the bitcoin blockchain coded on C++?</a:t>
            </a:r>
            <a:endParaRPr lang="en-US"/>
          </a:p>
          <a:p>
            <a:pPr>
              <a:spcAft>
                <a:spcPts val="600"/>
              </a:spcAft>
            </a:pPr>
            <a:r>
              <a:rPr lang="en-US">
                <a:ea typeface="+mn-lt"/>
                <a:cs typeface="+mn-lt"/>
              </a:rPr>
              <a:t>Well, as it happens, C++ has certain features that make it very appealing.</a:t>
            </a:r>
            <a:endParaRPr lang="en-US"/>
          </a:p>
          <a:p>
            <a:pPr algn="l">
              <a:spcAft>
                <a:spcPts val="600"/>
              </a:spcAft>
            </a:pPr>
            <a:endParaRPr lang="en-US">
              <a:cs typeface="Calibri"/>
            </a:endParaRPr>
          </a:p>
        </p:txBody>
      </p:sp>
    </p:spTree>
    <p:extLst>
      <p:ext uri="{BB962C8B-B14F-4D97-AF65-F5344CB8AC3E}">
        <p14:creationId xmlns:p14="http://schemas.microsoft.com/office/powerpoint/2010/main" val="3277679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58F3FE-926E-4482-948B-A383809067AA}"/>
              </a:ext>
            </a:extLst>
          </p:cNvPr>
          <p:cNvSpPr txBox="1"/>
          <p:nvPr/>
        </p:nvSpPr>
        <p:spPr>
          <a:xfrm>
            <a:off x="804673" y="1445494"/>
            <a:ext cx="3616856" cy="4376572"/>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800" kern="1200">
                <a:solidFill>
                  <a:schemeClr val="tx1"/>
                </a:solidFill>
                <a:latin typeface="+mj-lt"/>
                <a:ea typeface="+mj-ea"/>
                <a:cs typeface="+mj-cs"/>
              </a:rPr>
              <a:t>Example (2)</a:t>
            </a:r>
          </a:p>
        </p:txBody>
      </p:sp>
      <p:sp>
        <p:nvSpPr>
          <p:cNvPr id="8"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7FFAE80-8B71-4632-B82D-DCD55248BB1C}"/>
              </a:ext>
            </a:extLst>
          </p:cNvPr>
          <p:cNvSpPr txBox="1"/>
          <p:nvPr/>
        </p:nvSpPr>
        <p:spPr>
          <a:xfrm>
            <a:off x="6096000" y="1399032"/>
            <a:ext cx="5501834" cy="447141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1500">
                <a:solidFill>
                  <a:schemeClr val="bg1"/>
                </a:solidFill>
              </a:rPr>
              <a:t>One of the most interesting aspects of C++ is move semantics. Move semantics provides a way for the contents to be moved between objects rather than be copied outright. Let’s check out the differences between copy semantics and move semantics. (Following data are taken from Peter Alexander’s answer in “Stackoverflow”).</a:t>
            </a:r>
          </a:p>
          <a:p>
            <a:pPr indent="-228600">
              <a:lnSpc>
                <a:spcPct val="90000"/>
              </a:lnSpc>
              <a:spcAft>
                <a:spcPts val="600"/>
              </a:spcAft>
              <a:buFont typeface="Arial" panose="020B0604020202020204" pitchFamily="34" charset="0"/>
              <a:buChar char="•"/>
            </a:pPr>
            <a:r>
              <a:rPr lang="en-US" sz="1500" b="1">
                <a:solidFill>
                  <a:schemeClr val="bg1"/>
                </a:solidFill>
              </a:rPr>
              <a:t>Copy Semantics:</a:t>
            </a:r>
            <a:endParaRPr lang="en-US" sz="1500">
              <a:solidFill>
                <a:schemeClr val="bg1"/>
              </a:solidFill>
            </a:endParaRPr>
          </a:p>
          <a:p>
            <a:pPr indent="-228600">
              <a:lnSpc>
                <a:spcPct val="90000"/>
              </a:lnSpc>
              <a:spcAft>
                <a:spcPts val="600"/>
              </a:spcAft>
              <a:buFont typeface="Arial" panose="020B0604020202020204" pitchFamily="34" charset="0"/>
              <a:buChar char="•"/>
            </a:pPr>
            <a:r>
              <a:rPr lang="en-US" sz="1500">
                <a:solidFill>
                  <a:schemeClr val="bg1"/>
                </a:solidFill>
              </a:rPr>
              <a:t>assert(b == c);</a:t>
            </a:r>
          </a:p>
          <a:p>
            <a:pPr indent="-228600">
              <a:lnSpc>
                <a:spcPct val="90000"/>
              </a:lnSpc>
              <a:spcAft>
                <a:spcPts val="600"/>
              </a:spcAft>
              <a:buFont typeface="Arial" panose="020B0604020202020204" pitchFamily="34" charset="0"/>
              <a:buChar char="•"/>
            </a:pPr>
            <a:r>
              <a:rPr lang="en-US" sz="1500">
                <a:solidFill>
                  <a:schemeClr val="bg1"/>
                </a:solidFill>
              </a:rPr>
              <a:t>a = b;</a:t>
            </a:r>
          </a:p>
          <a:p>
            <a:pPr indent="-228600">
              <a:lnSpc>
                <a:spcPct val="90000"/>
              </a:lnSpc>
              <a:spcAft>
                <a:spcPts val="600"/>
              </a:spcAft>
              <a:buFont typeface="Arial" panose="020B0604020202020204" pitchFamily="34" charset="0"/>
              <a:buChar char="•"/>
            </a:pPr>
            <a:r>
              <a:rPr lang="en-US" sz="1500">
                <a:solidFill>
                  <a:schemeClr val="bg1"/>
                </a:solidFill>
              </a:rPr>
              <a:t>assert(a == b &amp;&amp; b == c);</a:t>
            </a:r>
          </a:p>
          <a:p>
            <a:pPr indent="-228600">
              <a:lnSpc>
                <a:spcPct val="90000"/>
              </a:lnSpc>
              <a:spcAft>
                <a:spcPts val="600"/>
              </a:spcAft>
              <a:buFont typeface="Arial" panose="020B0604020202020204" pitchFamily="34" charset="0"/>
              <a:buChar char="•"/>
            </a:pPr>
            <a:r>
              <a:rPr lang="en-US" sz="1500">
                <a:solidFill>
                  <a:schemeClr val="bg1"/>
                </a:solidFill>
              </a:rPr>
              <a:t>So what is happening here? The value of b goes into a and b remains unchanged at the end of the whole thing.</a:t>
            </a:r>
          </a:p>
          <a:p>
            <a:pPr indent="-228600">
              <a:lnSpc>
                <a:spcPct val="90000"/>
              </a:lnSpc>
              <a:spcAft>
                <a:spcPts val="600"/>
              </a:spcAft>
              <a:buFont typeface="Arial" panose="020B0604020202020204" pitchFamily="34" charset="0"/>
              <a:buChar char="•"/>
            </a:pPr>
            <a:r>
              <a:rPr lang="en-US" sz="1500">
                <a:solidFill>
                  <a:schemeClr val="bg1"/>
                </a:solidFill>
              </a:rPr>
              <a:t>Now, consider this.</a:t>
            </a:r>
          </a:p>
          <a:p>
            <a:pPr indent="-228600">
              <a:lnSpc>
                <a:spcPct val="90000"/>
              </a:lnSpc>
              <a:spcAft>
                <a:spcPts val="600"/>
              </a:spcAft>
              <a:buFont typeface="Arial" panose="020B0604020202020204" pitchFamily="34" charset="0"/>
              <a:buChar char="•"/>
            </a:pPr>
            <a:r>
              <a:rPr lang="en-US" sz="1500" b="1">
                <a:solidFill>
                  <a:schemeClr val="bg1"/>
                </a:solidFill>
              </a:rPr>
              <a:t>Move Semantics:</a:t>
            </a:r>
            <a:endParaRPr lang="en-US" sz="1500">
              <a:solidFill>
                <a:schemeClr val="bg1"/>
              </a:solidFill>
            </a:endParaRPr>
          </a:p>
          <a:p>
            <a:pPr indent="-228600">
              <a:lnSpc>
                <a:spcPct val="90000"/>
              </a:lnSpc>
              <a:spcAft>
                <a:spcPts val="600"/>
              </a:spcAft>
              <a:buFont typeface="Arial" panose="020B0604020202020204" pitchFamily="34" charset="0"/>
              <a:buChar char="•"/>
            </a:pPr>
            <a:r>
              <a:rPr lang="en-US" sz="1500">
                <a:solidFill>
                  <a:schemeClr val="bg1"/>
                </a:solidFill>
              </a:rPr>
              <a:t>assert( b = = c);</a:t>
            </a:r>
          </a:p>
          <a:p>
            <a:pPr indent="-228600">
              <a:lnSpc>
                <a:spcPct val="90000"/>
              </a:lnSpc>
              <a:spcAft>
                <a:spcPts val="600"/>
              </a:spcAft>
              <a:buFont typeface="Arial" panose="020B0604020202020204" pitchFamily="34" charset="0"/>
              <a:buChar char="•"/>
            </a:pPr>
            <a:r>
              <a:rPr lang="en-US" sz="1500">
                <a:solidFill>
                  <a:schemeClr val="bg1"/>
                </a:solidFill>
              </a:rPr>
              <a:t>move (a,b);</a:t>
            </a:r>
          </a:p>
          <a:p>
            <a:pPr indent="-228600">
              <a:lnSpc>
                <a:spcPct val="90000"/>
              </a:lnSpc>
              <a:spcAft>
                <a:spcPts val="600"/>
              </a:spcAft>
              <a:buFont typeface="Arial" panose="020B0604020202020204" pitchFamily="34" charset="0"/>
              <a:buChar char="•"/>
            </a:pPr>
            <a:r>
              <a:rPr lang="en-US" sz="1500">
                <a:solidFill>
                  <a:schemeClr val="bg1"/>
                </a:solidFill>
              </a:rPr>
              <a:t>assert (a = =c );</a:t>
            </a:r>
          </a:p>
          <a:p>
            <a:pPr indent="-228600">
              <a:lnSpc>
                <a:spcPct val="90000"/>
              </a:lnSpc>
              <a:spcAft>
                <a:spcPts val="600"/>
              </a:spcAft>
              <a:buFont typeface="Arial" panose="020B0604020202020204" pitchFamily="34" charset="0"/>
              <a:buChar char="•"/>
            </a:pPr>
            <a:endParaRPr lang="en-US" sz="1500">
              <a:solidFill>
                <a:schemeClr val="bg1"/>
              </a:solidFill>
            </a:endParaRPr>
          </a:p>
        </p:txBody>
      </p:sp>
    </p:spTree>
    <p:extLst>
      <p:ext uri="{BB962C8B-B14F-4D97-AF65-F5344CB8AC3E}">
        <p14:creationId xmlns:p14="http://schemas.microsoft.com/office/powerpoint/2010/main" val="248431502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A8CE0D24-DEA4-497D-B627-2DF6D9DB0844}"/>
              </a:ext>
            </a:extLst>
          </p:cNvPr>
          <p:cNvSpPr txBox="1"/>
          <p:nvPr/>
        </p:nvSpPr>
        <p:spPr>
          <a:xfrm>
            <a:off x="2311147" y="365760"/>
            <a:ext cx="7569706" cy="128823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4400" kern="1200">
                <a:solidFill>
                  <a:schemeClr val="tx1"/>
                </a:solidFill>
                <a:latin typeface="+mj-lt"/>
                <a:ea typeface="+mj-ea"/>
                <a:cs typeface="+mj-cs"/>
              </a:rPr>
              <a:t>Example (3)</a:t>
            </a:r>
          </a:p>
        </p:txBody>
      </p:sp>
      <p:sp>
        <p:nvSpPr>
          <p:cNvPr id="3" name="TextBox 2">
            <a:extLst>
              <a:ext uri="{FF2B5EF4-FFF2-40B4-BE49-F238E27FC236}">
                <a16:creationId xmlns:a16="http://schemas.microsoft.com/office/drawing/2014/main" id="{0F566AA1-E70A-4951-9AF3-F8CF9043C62C}"/>
              </a:ext>
            </a:extLst>
          </p:cNvPr>
          <p:cNvSpPr txBox="1"/>
          <p:nvPr/>
        </p:nvSpPr>
        <p:spPr>
          <a:xfrm>
            <a:off x="2165569" y="1956816"/>
            <a:ext cx="7860863" cy="4024884"/>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Aft>
                <a:spcPts val="600"/>
              </a:spcAft>
            </a:pPr>
            <a:endParaRPr lang="en-US" sz="600" dirty="0">
              <a:cs typeface="Calibri"/>
            </a:endParaRPr>
          </a:p>
        </p:txBody>
      </p:sp>
      <p:sp>
        <p:nvSpPr>
          <p:cNvPr id="4" name="TextBox 3">
            <a:extLst>
              <a:ext uri="{FF2B5EF4-FFF2-40B4-BE49-F238E27FC236}">
                <a16:creationId xmlns:a16="http://schemas.microsoft.com/office/drawing/2014/main" id="{9E91E14A-37D2-4D96-A888-A4D2AEE75AC9}"/>
              </a:ext>
            </a:extLst>
          </p:cNvPr>
          <p:cNvSpPr txBox="1"/>
          <p:nvPr/>
        </p:nvSpPr>
        <p:spPr>
          <a:xfrm>
            <a:off x="1945341" y="1954306"/>
            <a:ext cx="274320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A obj1 //making one object</a:t>
            </a:r>
            <a:r>
              <a:rPr lang="en-US" dirty="0">
                <a:solidFill>
                  <a:schemeClr val="bg1"/>
                </a:solidFill>
              </a:rPr>
              <a:t> </a:t>
            </a:r>
            <a:r>
              <a:rPr lang="en-US">
                <a:solidFill>
                  <a:schemeClr val="bg1"/>
                </a:solidFill>
              </a:rPr>
              <a:t>of the </a:t>
            </a:r>
            <a:r>
              <a:rPr lang="en-US" b="1">
                <a:solidFill>
                  <a:schemeClr val="bg1"/>
                </a:solidFill>
              </a:rPr>
              <a:t>class</a:t>
            </a:r>
            <a:r>
              <a:rPr lang="en-US" dirty="0">
                <a:solidFill>
                  <a:schemeClr val="bg1"/>
                </a:solidFill>
              </a:rPr>
              <a:t> </a:t>
            </a:r>
            <a:r>
              <a:rPr lang="en-US" b="1">
                <a:solidFill>
                  <a:schemeClr val="bg1"/>
                </a:solidFill>
              </a:rPr>
              <a:t>A</a:t>
            </a:r>
            <a:r>
              <a:rPr lang="en-US" dirty="0">
                <a:solidFill>
                  <a:schemeClr val="bg1"/>
                </a:solidFill>
              </a:rPr>
              <a:t> </a:t>
            </a:r>
            <a:r>
              <a:rPr lang="en-US">
                <a:solidFill>
                  <a:schemeClr val="bg1"/>
                </a:solidFill>
              </a:rPr>
              <a:t>//now we are going to call the functions obj1.func(</a:t>
            </a:r>
            <a:r>
              <a:rPr lang="en-US" b="1">
                <a:solidFill>
                  <a:schemeClr val="bg1"/>
                </a:solidFill>
              </a:rPr>
              <a:t>2</a:t>
            </a:r>
            <a:r>
              <a:rPr lang="en-US">
                <a:solidFill>
                  <a:schemeClr val="bg1"/>
                </a:solidFill>
              </a:rPr>
              <a:t>); obj1.func(</a:t>
            </a:r>
            <a:r>
              <a:rPr lang="en-US" b="1">
                <a:solidFill>
                  <a:schemeClr val="bg1"/>
                </a:solidFill>
              </a:rPr>
              <a:t>2.65</a:t>
            </a:r>
            <a:r>
              <a:rPr lang="en-US">
                <a:solidFill>
                  <a:schemeClr val="bg1"/>
                </a:solidFill>
              </a:rPr>
              <a:t>); obj1.func(</a:t>
            </a:r>
            <a:r>
              <a:rPr lang="en-US" b="1">
                <a:solidFill>
                  <a:schemeClr val="bg1"/>
                </a:solidFill>
              </a:rPr>
              <a:t>2</a:t>
            </a:r>
            <a:r>
              <a:rPr lang="en-US">
                <a:solidFill>
                  <a:schemeClr val="bg1"/>
                </a:solidFill>
              </a:rPr>
              <a:t>,</a:t>
            </a:r>
            <a:r>
              <a:rPr lang="en-US" b="1">
                <a:solidFill>
                  <a:schemeClr val="bg1"/>
                </a:solidFill>
              </a:rPr>
              <a:t>5</a:t>
            </a:r>
            <a:r>
              <a:rPr lang="en-US">
                <a:solidFill>
                  <a:schemeClr val="bg1"/>
                </a:solidFill>
              </a:rPr>
              <a:t>); </a:t>
            </a:r>
            <a:r>
              <a:rPr lang="en-US" b="1">
                <a:solidFill>
                  <a:schemeClr val="bg1"/>
                </a:solidFill>
              </a:rPr>
              <a:t>return</a:t>
            </a:r>
            <a:r>
              <a:rPr lang="en-US" dirty="0">
                <a:solidFill>
                  <a:schemeClr val="bg1"/>
                </a:solidFill>
              </a:rPr>
              <a:t> </a:t>
            </a:r>
            <a:r>
              <a:rPr lang="en-US" b="1">
                <a:solidFill>
                  <a:schemeClr val="bg1"/>
                </a:solidFill>
              </a:rPr>
              <a:t>0</a:t>
            </a:r>
            <a:r>
              <a:rPr lang="en-US">
                <a:solidFill>
                  <a:schemeClr val="bg1"/>
                </a:solidFill>
              </a:rPr>
              <a:t>; }</a:t>
            </a:r>
          </a:p>
        </p:txBody>
      </p:sp>
      <p:sp>
        <p:nvSpPr>
          <p:cNvPr id="11" name="TextBox 10">
            <a:extLst>
              <a:ext uri="{FF2B5EF4-FFF2-40B4-BE49-F238E27FC236}">
                <a16:creationId xmlns:a16="http://schemas.microsoft.com/office/drawing/2014/main" id="{89193634-C76A-404E-ADBD-2DE8E97CDE17}"/>
              </a:ext>
            </a:extLst>
          </p:cNvPr>
          <p:cNvSpPr txBox="1"/>
          <p:nvPr/>
        </p:nvSpPr>
        <p:spPr>
          <a:xfrm>
            <a:off x="6803091" y="1791821"/>
            <a:ext cx="274320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cs typeface="Calibri"/>
            </a:endParaRPr>
          </a:p>
          <a:p>
            <a:r>
              <a:rPr lang="en-US" b="1" dirty="0">
                <a:ea typeface="+mn-lt"/>
                <a:cs typeface="+mn-lt"/>
              </a:rPr>
              <a:t> “+” can be used both for mathematical addition and for concatenation.</a:t>
            </a:r>
            <a:endParaRPr lang="en-US" dirty="0"/>
          </a:p>
          <a:p>
            <a:r>
              <a:rPr lang="en-US" b="1">
                <a:ea typeface="+mn-lt"/>
                <a:cs typeface="+mn-lt"/>
              </a:rPr>
              <a:t>Concatenation basically means taking two strings and combining them as one.</a:t>
            </a:r>
            <a:endParaRPr lang="en-US"/>
          </a:p>
          <a:p>
            <a:r>
              <a:rPr lang="en-US" b="1">
                <a:ea typeface="+mn-lt"/>
                <a:cs typeface="+mn-lt"/>
              </a:rPr>
              <a:t>So 3+4 = 7</a:t>
            </a:r>
            <a:r>
              <a:rPr lang="en-US">
                <a:ea typeface="+mn-lt"/>
                <a:cs typeface="+mn-lt"/>
              </a:rPr>
              <a:t>.</a:t>
            </a:r>
            <a:endParaRPr lang="en-US"/>
          </a:p>
          <a:p>
            <a:endParaRPr lang="en-US" b="1" dirty="0">
              <a:cs typeface="Calibri"/>
            </a:endParaRPr>
          </a:p>
          <a:p>
            <a:pPr algn="l"/>
            <a:endParaRPr lang="en-US" dirty="0">
              <a:cs typeface="Calibri"/>
            </a:endParaRPr>
          </a:p>
        </p:txBody>
      </p:sp>
    </p:spTree>
    <p:extLst>
      <p:ext uri="{BB962C8B-B14F-4D97-AF65-F5344CB8AC3E}">
        <p14:creationId xmlns:p14="http://schemas.microsoft.com/office/powerpoint/2010/main" val="387983354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B362CD-BD34-4180-A811-4400F6233DCE}"/>
              </a:ext>
            </a:extLst>
          </p:cNvPr>
          <p:cNvSpPr txBox="1"/>
          <p:nvPr/>
        </p:nvSpPr>
        <p:spPr>
          <a:xfrm>
            <a:off x="6188075" y="642938"/>
            <a:ext cx="5359400" cy="557053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200"/>
              <a:t>blockchain = [create_genesis_block()]
previous_block = blockchain[</a:t>
            </a:r>
            <a:r>
              <a:rPr lang="en-US" sz="2200" b="1"/>
              <a:t>0</a:t>
            </a:r>
            <a:r>
              <a:rPr lang="en-US" sz="2200"/>
              <a:t>]
num_of_blocks_to_add = </a:t>
            </a:r>
            <a:r>
              <a:rPr lang="en-US" sz="2200" b="1"/>
              <a:t>15</a:t>
            </a:r>
            <a:r>
              <a:rPr lang="en-US" sz="2200"/>
              <a:t>
</a:t>
            </a:r>
            <a:r>
              <a:rPr lang="en-US" sz="2200" b="1"/>
              <a:t>for</a:t>
            </a:r>
            <a:r>
              <a:rPr lang="en-US" sz="2200"/>
              <a:t> i </a:t>
            </a:r>
            <a:r>
              <a:rPr lang="en-US" sz="2200" b="1"/>
              <a:t>in</a:t>
            </a:r>
            <a:r>
              <a:rPr lang="en-US" sz="2200"/>
              <a:t> range(</a:t>
            </a:r>
            <a:r>
              <a:rPr lang="en-US" sz="2200" b="1"/>
              <a:t>0</a:t>
            </a:r>
            <a:r>
              <a:rPr lang="en-US" sz="2200"/>
              <a:t>, num_of_blocks_to_add):
  block_to_add = next_block(previous_block)
  blockchain.append(block_to_add)
  previous_block = block_to_add
  # Tell everyone about it!
  </a:t>
            </a:r>
            <a:r>
              <a:rPr lang="en-US" sz="2200" b="1"/>
              <a:t>print</a:t>
            </a:r>
            <a:r>
              <a:rPr lang="en-US" sz="2200"/>
              <a:t> "Block #{} has been added to the blockchain!".format(block_to_add.index)
  </a:t>
            </a:r>
            <a:r>
              <a:rPr lang="en-US" sz="2200" b="1"/>
              <a:t>print</a:t>
            </a:r>
            <a:r>
              <a:rPr lang="en-US" sz="2200"/>
              <a:t> "Hash: {}</a:t>
            </a:r>
            <a:r>
              <a:rPr lang="en-US" sz="2200" b="1"/>
              <a:t>n</a:t>
            </a:r>
            <a:r>
              <a:rPr lang="en-US" sz="2200"/>
              <a:t>".format(block_to_add.hash)</a:t>
            </a:r>
          </a:p>
        </p:txBody>
      </p:sp>
      <p:sp>
        <p:nvSpPr>
          <p:cNvPr id="3" name="TextBox 2">
            <a:extLst>
              <a:ext uri="{FF2B5EF4-FFF2-40B4-BE49-F238E27FC236}">
                <a16:creationId xmlns:a16="http://schemas.microsoft.com/office/drawing/2014/main" id="{728830AA-380F-4B39-ABEE-BB8015FF384E}"/>
              </a:ext>
            </a:extLst>
          </p:cNvPr>
          <p:cNvSpPr txBox="1"/>
          <p:nvPr/>
        </p:nvSpPr>
        <p:spPr>
          <a:xfrm>
            <a:off x="642938" y="642938"/>
            <a:ext cx="5470525" cy="55705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spcAft>
                <a:spcPts val="600"/>
              </a:spcAft>
            </a:pPr>
            <a:r>
              <a:rPr lang="en-US" sz="2600">
                <a:ea typeface="+mn-lt"/>
                <a:cs typeface="+mn-lt"/>
              </a:rPr>
              <a:t>Firstly, we create the genesis block and give its value to “previous_block”.</a:t>
            </a:r>
            <a:endParaRPr lang="en-US" sz="2600"/>
          </a:p>
          <a:p>
            <a:pPr>
              <a:spcAft>
                <a:spcPts val="600"/>
              </a:spcAft>
            </a:pPr>
            <a:r>
              <a:rPr lang="en-US" sz="2600">
                <a:ea typeface="+mn-lt"/>
                <a:cs typeface="+mn-lt"/>
              </a:rPr>
              <a:t>Then we determine how many blocks to add, in this example we are going with 15.</a:t>
            </a:r>
            <a:endParaRPr lang="en-US" sz="2600"/>
          </a:p>
          <a:p>
            <a:pPr>
              <a:spcAft>
                <a:spcPts val="600"/>
              </a:spcAft>
            </a:pPr>
            <a:r>
              <a:rPr lang="en-US" sz="2600">
                <a:ea typeface="+mn-lt"/>
                <a:cs typeface="+mn-lt"/>
              </a:rPr>
              <a:t>So we are running a loop that goes till 15 and adds each and every block to the blockchain. At the end of the look, we are printing which number block has been added to the blockchain via showing their index number. Plus, we are printing the Hash as well.</a:t>
            </a:r>
            <a:endParaRPr lang="en-US" sz="2600"/>
          </a:p>
          <a:p>
            <a:pPr algn="l">
              <a:spcAft>
                <a:spcPts val="600"/>
              </a:spcAft>
            </a:pPr>
            <a:endParaRPr lang="en-US" sz="2600">
              <a:cs typeface="Calibri"/>
            </a:endParaRPr>
          </a:p>
        </p:txBody>
      </p:sp>
    </p:spTree>
    <p:extLst>
      <p:ext uri="{BB962C8B-B14F-4D97-AF65-F5344CB8AC3E}">
        <p14:creationId xmlns:p14="http://schemas.microsoft.com/office/powerpoint/2010/main" val="96116322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Blockchain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142</cp:revision>
  <dcterms:created xsi:type="dcterms:W3CDTF">2021-05-28T22:17:58Z</dcterms:created>
  <dcterms:modified xsi:type="dcterms:W3CDTF">2021-05-29T01:08:16Z</dcterms:modified>
</cp:coreProperties>
</file>

<file path=docProps/thumbnail.jpeg>
</file>